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8">
  <p:sldMasterIdLst>
    <p:sldMasterId id="2147483660" r:id="rId1"/>
  </p:sldMasterIdLst>
  <p:notesMasterIdLst>
    <p:notesMasterId r:id="rId14"/>
  </p:notesMasterIdLst>
  <p:sldIdLst>
    <p:sldId id="408" r:id="rId2"/>
    <p:sldId id="419" r:id="rId3"/>
    <p:sldId id="417" r:id="rId4"/>
    <p:sldId id="407" r:id="rId5"/>
    <p:sldId id="413" r:id="rId6"/>
    <p:sldId id="414" r:id="rId7"/>
    <p:sldId id="402" r:id="rId8"/>
    <p:sldId id="411" r:id="rId9"/>
    <p:sldId id="405" r:id="rId10"/>
    <p:sldId id="416" r:id="rId11"/>
    <p:sldId id="418" r:id="rId12"/>
    <p:sldId id="412" r:id="rId13"/>
  </p:sldIdLst>
  <p:sldSz cx="9906000" cy="6858000" type="A4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FF5050"/>
    <a:srgbClr val="CEE1F2"/>
    <a:srgbClr val="183D5E"/>
    <a:srgbClr val="007E39"/>
    <a:srgbClr val="00863D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4" autoAdjust="0"/>
    <p:restoredTop sz="99082" autoAdjust="0"/>
  </p:normalViewPr>
  <p:slideViewPr>
    <p:cSldViewPr snapToGrid="0">
      <p:cViewPr>
        <p:scale>
          <a:sx n="100" d="100"/>
          <a:sy n="100" d="100"/>
        </p:scale>
        <p:origin x="-2130" y="-3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D75A1-ACE8-47C7-8B0D-4BE7D9F38C34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EA18A9-029C-42AA-9B0F-4B5373EB6DBC}">
      <dgm:prSet phldrT="[Текст]"/>
      <dgm:spPr/>
      <dgm:t>
        <a:bodyPr/>
        <a:lstStyle/>
        <a:p>
          <a:r>
            <a:rPr lang="ru-RU" dirty="0" smtClean="0"/>
            <a:t>Внедрение данного порядка дистанционного мониторинга в таможенное законодательство как иной формы контроля (обеспечивающей меры) </a:t>
          </a:r>
          <a:endParaRPr lang="ru-RU" dirty="0"/>
        </a:p>
      </dgm:t>
    </dgm:pt>
    <dgm:pt modelId="{2B8776FE-DFDD-4635-8B11-486A9299789B}" type="parTrans" cxnId="{21A33138-E6D5-4BBC-8CD9-01B7574EE5BF}">
      <dgm:prSet/>
      <dgm:spPr/>
      <dgm:t>
        <a:bodyPr/>
        <a:lstStyle/>
        <a:p>
          <a:endParaRPr lang="ru-RU"/>
        </a:p>
      </dgm:t>
    </dgm:pt>
    <dgm:pt modelId="{8C3A3307-5870-4AD4-8D6D-EC27554DB1E4}" type="sibTrans" cxnId="{21A33138-E6D5-4BBC-8CD9-01B7574EE5BF}">
      <dgm:prSet/>
      <dgm:spPr/>
      <dgm:t>
        <a:bodyPr/>
        <a:lstStyle/>
        <a:p>
          <a:endParaRPr lang="ru-RU"/>
        </a:p>
      </dgm:t>
    </dgm:pt>
    <dgm:pt modelId="{E1B7872F-B848-43C9-BB3A-867B57040359}">
      <dgm:prSet phldrT="[Текст]" custT="1"/>
      <dgm:spPr/>
      <dgm:t>
        <a:bodyPr/>
        <a:lstStyle/>
        <a:p>
          <a:r>
            <a:rPr lang="ru-RU" sz="1300" dirty="0" smtClean="0"/>
            <a:t>•	</a:t>
          </a:r>
          <a:r>
            <a:rPr lang="ru-RU" sz="1400" dirty="0" smtClean="0"/>
            <a:t>Сокращение оснований назначения КТП с 9 до 6</a:t>
          </a:r>
          <a:endParaRPr lang="ru-RU" sz="1400" dirty="0"/>
        </a:p>
      </dgm:t>
    </dgm:pt>
    <dgm:pt modelId="{A59189BA-EA4E-4043-A6B3-AC0C8AD213C5}" type="parTrans" cxnId="{C69FD2ED-DB84-4B99-8B27-D5F72308592C}">
      <dgm:prSet/>
      <dgm:spPr/>
      <dgm:t>
        <a:bodyPr/>
        <a:lstStyle/>
        <a:p>
          <a:endParaRPr lang="ru-RU"/>
        </a:p>
      </dgm:t>
    </dgm:pt>
    <dgm:pt modelId="{3DBAC26C-7F60-4446-98E2-F6FC4CED1755}" type="sibTrans" cxnId="{C69FD2ED-DB84-4B99-8B27-D5F72308592C}">
      <dgm:prSet/>
      <dgm:spPr/>
      <dgm:t>
        <a:bodyPr/>
        <a:lstStyle/>
        <a:p>
          <a:endParaRPr lang="ru-RU"/>
        </a:p>
      </dgm:t>
    </dgm:pt>
    <dgm:pt modelId="{84E89A80-8A3D-403E-9596-FD3B4A3E78D0}">
      <dgm:prSet phldrT="[Текст]"/>
      <dgm:spPr/>
      <dgm:t>
        <a:bodyPr/>
        <a:lstStyle/>
        <a:p>
          <a:r>
            <a:rPr lang="ru-RU" dirty="0" smtClean="0"/>
            <a:t>Исключение самостоятельного назначения проверок территориальными ОГД и сокращение коррупционных рисков (назначение КТП при условии не исполнения уведомления об устранении нарушений по результатам дистанционного мониторинга)</a:t>
          </a:r>
          <a:endParaRPr lang="ru-RU" dirty="0"/>
        </a:p>
      </dgm:t>
    </dgm:pt>
    <dgm:pt modelId="{4C5985BD-7B21-4481-BC0E-B22B9C831882}" type="parTrans" cxnId="{65499027-1D91-4DF1-9FE2-92450ACFB912}">
      <dgm:prSet/>
      <dgm:spPr/>
      <dgm:t>
        <a:bodyPr/>
        <a:lstStyle/>
        <a:p>
          <a:endParaRPr lang="ru-RU"/>
        </a:p>
      </dgm:t>
    </dgm:pt>
    <dgm:pt modelId="{EC8EB3F1-5949-4EF1-AABF-27DBC814F194}" type="sibTrans" cxnId="{65499027-1D91-4DF1-9FE2-92450ACFB912}">
      <dgm:prSet/>
      <dgm:spPr/>
      <dgm:t>
        <a:bodyPr/>
        <a:lstStyle/>
        <a:p>
          <a:endParaRPr lang="ru-RU"/>
        </a:p>
      </dgm:t>
    </dgm:pt>
    <dgm:pt modelId="{4809E5C3-5BDC-48E5-BE38-19BDDA862B23}">
      <dgm:prSet/>
      <dgm:spPr/>
      <dgm:t>
        <a:bodyPr/>
        <a:lstStyle/>
        <a:p>
          <a:r>
            <a:rPr lang="ru-RU" dirty="0" smtClean="0"/>
            <a:t>Установление  четкой регламентации проведения камеральной таможенной проверки(КТП):</a:t>
          </a:r>
          <a:endParaRPr lang="ru-RU" dirty="0"/>
        </a:p>
      </dgm:t>
    </dgm:pt>
    <dgm:pt modelId="{2F34C00E-8BF8-4E09-A2FD-985B975053D7}" type="parTrans" cxnId="{85928607-CA8B-4477-945F-678E4A031854}">
      <dgm:prSet/>
      <dgm:spPr/>
      <dgm:t>
        <a:bodyPr/>
        <a:lstStyle/>
        <a:p>
          <a:endParaRPr lang="ru-RU"/>
        </a:p>
      </dgm:t>
    </dgm:pt>
    <dgm:pt modelId="{899A0332-61CE-4408-9F88-4C9CC678E9DD}" type="sibTrans" cxnId="{85928607-CA8B-4477-945F-678E4A031854}">
      <dgm:prSet/>
      <dgm:spPr/>
      <dgm:t>
        <a:bodyPr/>
        <a:lstStyle/>
        <a:p>
          <a:endParaRPr lang="ru-RU"/>
        </a:p>
      </dgm:t>
    </dgm:pt>
    <dgm:pt modelId="{86A29765-0A4F-4318-B126-0349FA171DA2}">
      <dgm:prSet phldrT="[Текст]" custT="1"/>
      <dgm:spPr/>
      <dgm:t>
        <a:bodyPr/>
        <a:lstStyle/>
        <a:p>
          <a:r>
            <a:rPr lang="ru-RU" sz="1300" dirty="0" smtClean="0"/>
            <a:t>•	</a:t>
          </a:r>
          <a:r>
            <a:rPr lang="ru-RU" sz="1400" dirty="0" smtClean="0"/>
            <a:t>Сокращение сроков проведения КТП с 6 до 3 месяцев</a:t>
          </a:r>
          <a:endParaRPr lang="ru-RU" sz="1400" dirty="0"/>
        </a:p>
      </dgm:t>
    </dgm:pt>
    <dgm:pt modelId="{0DD0B8FD-8559-4B9D-867C-F3616E95C4FB}" type="parTrans" cxnId="{B94C7FD8-A741-4361-8936-97C6DE4AC87D}">
      <dgm:prSet/>
      <dgm:spPr/>
      <dgm:t>
        <a:bodyPr/>
        <a:lstStyle/>
        <a:p>
          <a:endParaRPr lang="ru-RU"/>
        </a:p>
      </dgm:t>
    </dgm:pt>
    <dgm:pt modelId="{96F3F45A-97A6-48D5-A29B-3BEFE7065856}" type="sibTrans" cxnId="{B94C7FD8-A741-4361-8936-97C6DE4AC87D}">
      <dgm:prSet/>
      <dgm:spPr/>
      <dgm:t>
        <a:bodyPr/>
        <a:lstStyle/>
        <a:p>
          <a:endParaRPr lang="ru-RU"/>
        </a:p>
      </dgm:t>
    </dgm:pt>
    <dgm:pt modelId="{1C69D111-8097-44AB-B23B-0B2F29A5DCCF}">
      <dgm:prSet phldrT="[Текст]" custT="1"/>
      <dgm:spPr/>
      <dgm:t>
        <a:bodyPr/>
        <a:lstStyle/>
        <a:p>
          <a:r>
            <a:rPr lang="ru-RU" sz="1300" dirty="0" smtClean="0"/>
            <a:t>•	</a:t>
          </a:r>
          <a:r>
            <a:rPr lang="ru-RU" sz="1400" dirty="0" smtClean="0"/>
            <a:t>Введение предварительного акта КТП, возможность представления возражений НП</a:t>
          </a:r>
          <a:endParaRPr lang="ru-RU" sz="1400" dirty="0"/>
        </a:p>
      </dgm:t>
    </dgm:pt>
    <dgm:pt modelId="{079380AE-0737-46FB-96EA-9CBE52CE8D02}" type="parTrans" cxnId="{DAD3C9EA-84A2-41E2-9D1C-820F64F3501D}">
      <dgm:prSet/>
      <dgm:spPr/>
      <dgm:t>
        <a:bodyPr/>
        <a:lstStyle/>
        <a:p>
          <a:endParaRPr lang="ru-RU"/>
        </a:p>
      </dgm:t>
    </dgm:pt>
    <dgm:pt modelId="{246A1728-5429-453E-8631-A410504D9BF3}" type="sibTrans" cxnId="{DAD3C9EA-84A2-41E2-9D1C-820F64F3501D}">
      <dgm:prSet/>
      <dgm:spPr/>
      <dgm:t>
        <a:bodyPr/>
        <a:lstStyle/>
        <a:p>
          <a:endParaRPr lang="ru-RU"/>
        </a:p>
      </dgm:t>
    </dgm:pt>
    <dgm:pt modelId="{8E78A743-5C6A-46F2-AF11-B6425E036606}" type="pres">
      <dgm:prSet presAssocID="{1F2D75A1-ACE8-47C7-8B0D-4BE7D9F38C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9D0F6-5A00-4B34-9B57-86657CAE1E3E}" type="pres">
      <dgm:prSet presAssocID="{84E89A80-8A3D-403E-9596-FD3B4A3E78D0}" presName="boxAndChildren" presStyleCnt="0"/>
      <dgm:spPr/>
      <dgm:t>
        <a:bodyPr/>
        <a:lstStyle/>
        <a:p>
          <a:endParaRPr lang="ru-RU"/>
        </a:p>
      </dgm:t>
    </dgm:pt>
    <dgm:pt modelId="{17F22E91-68DF-4B32-B637-38A240511676}" type="pres">
      <dgm:prSet presAssocID="{84E89A80-8A3D-403E-9596-FD3B4A3E78D0}" presName="parentTextBox" presStyleLbl="node1" presStyleIdx="0" presStyleCnt="3"/>
      <dgm:spPr/>
      <dgm:t>
        <a:bodyPr/>
        <a:lstStyle/>
        <a:p>
          <a:endParaRPr lang="ru-RU"/>
        </a:p>
      </dgm:t>
    </dgm:pt>
    <dgm:pt modelId="{57F05612-7531-440E-A6A9-A35DCF6D8D93}" type="pres">
      <dgm:prSet presAssocID="{899A0332-61CE-4408-9F88-4C9CC678E9DD}" presName="sp" presStyleCnt="0"/>
      <dgm:spPr/>
      <dgm:t>
        <a:bodyPr/>
        <a:lstStyle/>
        <a:p>
          <a:endParaRPr lang="ru-RU"/>
        </a:p>
      </dgm:t>
    </dgm:pt>
    <dgm:pt modelId="{98418D47-4969-4B36-B519-434AB303A40A}" type="pres">
      <dgm:prSet presAssocID="{4809E5C3-5BDC-48E5-BE38-19BDDA862B23}" presName="arrowAndChildren" presStyleCnt="0"/>
      <dgm:spPr/>
      <dgm:t>
        <a:bodyPr/>
        <a:lstStyle/>
        <a:p>
          <a:endParaRPr lang="ru-RU"/>
        </a:p>
      </dgm:t>
    </dgm:pt>
    <dgm:pt modelId="{FB9275E2-5642-4EB9-9067-E75CEEF3BA16}" type="pres">
      <dgm:prSet presAssocID="{4809E5C3-5BDC-48E5-BE38-19BDDA862B2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3404B6D-9602-4E89-BD96-4AC9F675867F}" type="pres">
      <dgm:prSet presAssocID="{4809E5C3-5BDC-48E5-BE38-19BDDA862B23}" presName="arrow" presStyleLbl="node1" presStyleIdx="1" presStyleCnt="3"/>
      <dgm:spPr/>
      <dgm:t>
        <a:bodyPr/>
        <a:lstStyle/>
        <a:p>
          <a:endParaRPr lang="ru-RU"/>
        </a:p>
      </dgm:t>
    </dgm:pt>
    <dgm:pt modelId="{DD051F68-F339-426E-99E9-C4BB9DF334A4}" type="pres">
      <dgm:prSet presAssocID="{4809E5C3-5BDC-48E5-BE38-19BDDA862B23}" presName="descendantArrow" presStyleCnt="0"/>
      <dgm:spPr/>
      <dgm:t>
        <a:bodyPr/>
        <a:lstStyle/>
        <a:p>
          <a:endParaRPr lang="ru-RU"/>
        </a:p>
      </dgm:t>
    </dgm:pt>
    <dgm:pt modelId="{15DE2CFB-1274-471B-B9FE-60C4BFE17926}" type="pres">
      <dgm:prSet presAssocID="{E1B7872F-B848-43C9-BB3A-867B57040359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4AD2-0100-42D1-8156-1686E17650D6}" type="pres">
      <dgm:prSet presAssocID="{86A29765-0A4F-4318-B126-0349FA171DA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ED12C-AD1C-4B13-AD19-25BA8B8DCF89}" type="pres">
      <dgm:prSet presAssocID="{1C69D111-8097-44AB-B23B-0B2F29A5DCC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93AB-69B9-4B66-9AD6-098359BD73C4}" type="pres">
      <dgm:prSet presAssocID="{8C3A3307-5870-4AD4-8D6D-EC27554DB1E4}" presName="sp" presStyleCnt="0"/>
      <dgm:spPr/>
      <dgm:t>
        <a:bodyPr/>
        <a:lstStyle/>
        <a:p>
          <a:endParaRPr lang="ru-RU"/>
        </a:p>
      </dgm:t>
    </dgm:pt>
    <dgm:pt modelId="{CD35C287-B5A2-4BFB-9937-162E505BB438}" type="pres">
      <dgm:prSet presAssocID="{F6EA18A9-029C-42AA-9B0F-4B5373EB6DBC}" presName="arrowAndChildren" presStyleCnt="0"/>
      <dgm:spPr/>
      <dgm:t>
        <a:bodyPr/>
        <a:lstStyle/>
        <a:p>
          <a:endParaRPr lang="ru-RU"/>
        </a:p>
      </dgm:t>
    </dgm:pt>
    <dgm:pt modelId="{681E4B91-F6CA-4C20-9CF8-09CE4371C130}" type="pres">
      <dgm:prSet presAssocID="{F6EA18A9-029C-42AA-9B0F-4B5373EB6DBC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94C7FD8-A741-4361-8936-97C6DE4AC87D}" srcId="{4809E5C3-5BDC-48E5-BE38-19BDDA862B23}" destId="{86A29765-0A4F-4318-B126-0349FA171DA2}" srcOrd="1" destOrd="0" parTransId="{0DD0B8FD-8559-4B9D-867C-F3616E95C4FB}" sibTransId="{96F3F45A-97A6-48D5-A29B-3BEFE7065856}"/>
    <dgm:cxn modelId="{85928607-CA8B-4477-945F-678E4A031854}" srcId="{1F2D75A1-ACE8-47C7-8B0D-4BE7D9F38C34}" destId="{4809E5C3-5BDC-48E5-BE38-19BDDA862B23}" srcOrd="1" destOrd="0" parTransId="{2F34C00E-8BF8-4E09-A2FD-985B975053D7}" sibTransId="{899A0332-61CE-4408-9F88-4C9CC678E9DD}"/>
    <dgm:cxn modelId="{DAD3C9EA-84A2-41E2-9D1C-820F64F3501D}" srcId="{4809E5C3-5BDC-48E5-BE38-19BDDA862B23}" destId="{1C69D111-8097-44AB-B23B-0B2F29A5DCCF}" srcOrd="2" destOrd="0" parTransId="{079380AE-0737-46FB-96EA-9CBE52CE8D02}" sibTransId="{246A1728-5429-453E-8631-A410504D9BF3}"/>
    <dgm:cxn modelId="{C69FD2ED-DB84-4B99-8B27-D5F72308592C}" srcId="{4809E5C3-5BDC-48E5-BE38-19BDDA862B23}" destId="{E1B7872F-B848-43C9-BB3A-867B57040359}" srcOrd="0" destOrd="0" parTransId="{A59189BA-EA4E-4043-A6B3-AC0C8AD213C5}" sibTransId="{3DBAC26C-7F60-4446-98E2-F6FC4CED1755}"/>
    <dgm:cxn modelId="{B15F3D08-0062-4C67-8676-4526E3DB91FB}" type="presOf" srcId="{1F2D75A1-ACE8-47C7-8B0D-4BE7D9F38C34}" destId="{8E78A743-5C6A-46F2-AF11-B6425E036606}" srcOrd="0" destOrd="0" presId="urn:microsoft.com/office/officeart/2005/8/layout/process4"/>
    <dgm:cxn modelId="{77165D4B-41D8-46BF-BBC9-1E7B7DAB5016}" type="presOf" srcId="{E1B7872F-B848-43C9-BB3A-867B57040359}" destId="{15DE2CFB-1274-471B-B9FE-60C4BFE17926}" srcOrd="0" destOrd="0" presId="urn:microsoft.com/office/officeart/2005/8/layout/process4"/>
    <dgm:cxn modelId="{9E36FD3B-D671-4E92-B021-A5CA9CCAB93F}" type="presOf" srcId="{4809E5C3-5BDC-48E5-BE38-19BDDA862B23}" destId="{B3404B6D-9602-4E89-BD96-4AC9F675867F}" srcOrd="1" destOrd="0" presId="urn:microsoft.com/office/officeart/2005/8/layout/process4"/>
    <dgm:cxn modelId="{65499027-1D91-4DF1-9FE2-92450ACFB912}" srcId="{1F2D75A1-ACE8-47C7-8B0D-4BE7D9F38C34}" destId="{84E89A80-8A3D-403E-9596-FD3B4A3E78D0}" srcOrd="2" destOrd="0" parTransId="{4C5985BD-7B21-4481-BC0E-B22B9C831882}" sibTransId="{EC8EB3F1-5949-4EF1-AABF-27DBC814F194}"/>
    <dgm:cxn modelId="{45A21063-5943-4003-9070-EFD1C990E9D7}" type="presOf" srcId="{1C69D111-8097-44AB-B23B-0B2F29A5DCCF}" destId="{17BED12C-AD1C-4B13-AD19-25BA8B8DCF89}" srcOrd="0" destOrd="0" presId="urn:microsoft.com/office/officeart/2005/8/layout/process4"/>
    <dgm:cxn modelId="{7A720FDD-450C-4C18-97AC-68AB0956E48B}" type="presOf" srcId="{4809E5C3-5BDC-48E5-BE38-19BDDA862B23}" destId="{FB9275E2-5642-4EB9-9067-E75CEEF3BA16}" srcOrd="0" destOrd="0" presId="urn:microsoft.com/office/officeart/2005/8/layout/process4"/>
    <dgm:cxn modelId="{54B934E5-09F9-4807-A7B6-857F96A35705}" type="presOf" srcId="{F6EA18A9-029C-42AA-9B0F-4B5373EB6DBC}" destId="{681E4B91-F6CA-4C20-9CF8-09CE4371C130}" srcOrd="0" destOrd="0" presId="urn:microsoft.com/office/officeart/2005/8/layout/process4"/>
    <dgm:cxn modelId="{622F748D-96B2-400C-A277-03F073F2BE1A}" type="presOf" srcId="{84E89A80-8A3D-403E-9596-FD3B4A3E78D0}" destId="{17F22E91-68DF-4B32-B637-38A240511676}" srcOrd="0" destOrd="0" presId="urn:microsoft.com/office/officeart/2005/8/layout/process4"/>
    <dgm:cxn modelId="{0D997420-CA42-495E-B5A0-C2DFF2B151D6}" type="presOf" srcId="{86A29765-0A4F-4318-B126-0349FA171DA2}" destId="{6E294AD2-0100-42D1-8156-1686E17650D6}" srcOrd="0" destOrd="0" presId="urn:microsoft.com/office/officeart/2005/8/layout/process4"/>
    <dgm:cxn modelId="{21A33138-E6D5-4BBC-8CD9-01B7574EE5BF}" srcId="{1F2D75A1-ACE8-47C7-8B0D-4BE7D9F38C34}" destId="{F6EA18A9-029C-42AA-9B0F-4B5373EB6DBC}" srcOrd="0" destOrd="0" parTransId="{2B8776FE-DFDD-4635-8B11-486A9299789B}" sibTransId="{8C3A3307-5870-4AD4-8D6D-EC27554DB1E4}"/>
    <dgm:cxn modelId="{E294B7B8-FD78-43CE-8982-72EA1F5DA93D}" type="presParOf" srcId="{8E78A743-5C6A-46F2-AF11-B6425E036606}" destId="{16A9D0F6-5A00-4B34-9B57-86657CAE1E3E}" srcOrd="0" destOrd="0" presId="urn:microsoft.com/office/officeart/2005/8/layout/process4"/>
    <dgm:cxn modelId="{05D17DD4-8FEC-49A6-8D4E-2D0AD026422D}" type="presParOf" srcId="{16A9D0F6-5A00-4B34-9B57-86657CAE1E3E}" destId="{17F22E91-68DF-4B32-B637-38A240511676}" srcOrd="0" destOrd="0" presId="urn:microsoft.com/office/officeart/2005/8/layout/process4"/>
    <dgm:cxn modelId="{77B5A063-19C4-418A-B28D-431401770172}" type="presParOf" srcId="{8E78A743-5C6A-46F2-AF11-B6425E036606}" destId="{57F05612-7531-440E-A6A9-A35DCF6D8D93}" srcOrd="1" destOrd="0" presId="urn:microsoft.com/office/officeart/2005/8/layout/process4"/>
    <dgm:cxn modelId="{BCB4F4B8-25BB-4C07-AB05-18F24A2D5DA0}" type="presParOf" srcId="{8E78A743-5C6A-46F2-AF11-B6425E036606}" destId="{98418D47-4969-4B36-B519-434AB303A40A}" srcOrd="2" destOrd="0" presId="urn:microsoft.com/office/officeart/2005/8/layout/process4"/>
    <dgm:cxn modelId="{C619DCD3-57A0-45FE-9105-99480A180192}" type="presParOf" srcId="{98418D47-4969-4B36-B519-434AB303A40A}" destId="{FB9275E2-5642-4EB9-9067-E75CEEF3BA16}" srcOrd="0" destOrd="0" presId="urn:microsoft.com/office/officeart/2005/8/layout/process4"/>
    <dgm:cxn modelId="{301EAA43-C7CA-4A72-A941-7222C51B21D4}" type="presParOf" srcId="{98418D47-4969-4B36-B519-434AB303A40A}" destId="{B3404B6D-9602-4E89-BD96-4AC9F675867F}" srcOrd="1" destOrd="0" presId="urn:microsoft.com/office/officeart/2005/8/layout/process4"/>
    <dgm:cxn modelId="{10383946-5F42-46BA-8A39-EFCCA07C14D7}" type="presParOf" srcId="{98418D47-4969-4B36-B519-434AB303A40A}" destId="{DD051F68-F339-426E-99E9-C4BB9DF334A4}" srcOrd="2" destOrd="0" presId="urn:microsoft.com/office/officeart/2005/8/layout/process4"/>
    <dgm:cxn modelId="{03571A1E-8668-4AA0-8021-BE1419F04AD4}" type="presParOf" srcId="{DD051F68-F339-426E-99E9-C4BB9DF334A4}" destId="{15DE2CFB-1274-471B-B9FE-60C4BFE17926}" srcOrd="0" destOrd="0" presId="urn:microsoft.com/office/officeart/2005/8/layout/process4"/>
    <dgm:cxn modelId="{F0490282-1DA3-4413-848F-4F5E4E975EF3}" type="presParOf" srcId="{DD051F68-F339-426E-99E9-C4BB9DF334A4}" destId="{6E294AD2-0100-42D1-8156-1686E17650D6}" srcOrd="1" destOrd="0" presId="urn:microsoft.com/office/officeart/2005/8/layout/process4"/>
    <dgm:cxn modelId="{57D0BFD1-D4CC-4467-9D54-0591982BDCC4}" type="presParOf" srcId="{DD051F68-F339-426E-99E9-C4BB9DF334A4}" destId="{17BED12C-AD1C-4B13-AD19-25BA8B8DCF89}" srcOrd="2" destOrd="0" presId="urn:microsoft.com/office/officeart/2005/8/layout/process4"/>
    <dgm:cxn modelId="{7B033397-C7CE-4386-B8E7-5180310D6C6A}" type="presParOf" srcId="{8E78A743-5C6A-46F2-AF11-B6425E036606}" destId="{131F93AB-69B9-4B66-9AD6-098359BD73C4}" srcOrd="3" destOrd="0" presId="urn:microsoft.com/office/officeart/2005/8/layout/process4"/>
    <dgm:cxn modelId="{59781C77-7DD1-4862-8AA7-675518EE1B4A}" type="presParOf" srcId="{8E78A743-5C6A-46F2-AF11-B6425E036606}" destId="{CD35C287-B5A2-4BFB-9937-162E505BB438}" srcOrd="4" destOrd="0" presId="urn:microsoft.com/office/officeart/2005/8/layout/process4"/>
    <dgm:cxn modelId="{1F4F4925-BCB4-4123-88F9-320FA50CE407}" type="presParOf" srcId="{CD35C287-B5A2-4BFB-9937-162E505BB438}" destId="{681E4B91-F6CA-4C20-9CF8-09CE4371C1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E91-68DF-4B32-B637-38A240511676}">
      <dsp:nvSpPr>
        <dsp:cNvPr id="0" name=""/>
        <dsp:cNvSpPr/>
      </dsp:nvSpPr>
      <dsp:spPr>
        <a:xfrm>
          <a:off x="0" y="4327476"/>
          <a:ext cx="9355667" cy="14203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Исключение самостоятельного назначения проверок территориальными ОГД и сокращение коррупционных рисков (назначение КТП при условии не исполнения уведомления об устранении нарушений по результатам дистанционного мониторинга)</a:t>
          </a:r>
          <a:endParaRPr lang="ru-RU" sz="1800" kern="1200" dirty="0"/>
        </a:p>
      </dsp:txBody>
      <dsp:txXfrm>
        <a:off x="0" y="4327476"/>
        <a:ext cx="9355667" cy="1420374"/>
      </dsp:txXfrm>
    </dsp:sp>
    <dsp:sp modelId="{B3404B6D-9602-4E89-BD96-4AC9F675867F}">
      <dsp:nvSpPr>
        <dsp:cNvPr id="0" name=""/>
        <dsp:cNvSpPr/>
      </dsp:nvSpPr>
      <dsp:spPr>
        <a:xfrm rot="10800000">
          <a:off x="0" y="2164246"/>
          <a:ext cx="9355667" cy="2184535"/>
        </a:xfrm>
        <a:prstGeom prst="upArrowCallou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Установление  четкой регламентации проведения камеральной таможенной проверки(КТП):</a:t>
          </a:r>
          <a:endParaRPr lang="ru-RU" sz="1800" kern="1200" dirty="0"/>
        </a:p>
      </dsp:txBody>
      <dsp:txXfrm rot="-10800000">
        <a:off x="0" y="2164246"/>
        <a:ext cx="9355667" cy="766772"/>
      </dsp:txXfrm>
    </dsp:sp>
    <dsp:sp modelId="{15DE2CFB-1274-471B-B9FE-60C4BFE17926}">
      <dsp:nvSpPr>
        <dsp:cNvPr id="0" name=""/>
        <dsp:cNvSpPr/>
      </dsp:nvSpPr>
      <dsp:spPr>
        <a:xfrm>
          <a:off x="4568" y="2931018"/>
          <a:ext cx="3115510" cy="6531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	</a:t>
          </a:r>
          <a:r>
            <a:rPr lang="ru-RU" sz="1400" kern="1200" dirty="0" smtClean="0"/>
            <a:t>Сокращение оснований назначения КТП с 9 до 6</a:t>
          </a:r>
          <a:endParaRPr lang="ru-RU" sz="1400" kern="1200" dirty="0"/>
        </a:p>
      </dsp:txBody>
      <dsp:txXfrm>
        <a:off x="4568" y="2931018"/>
        <a:ext cx="3115510" cy="653176"/>
      </dsp:txXfrm>
    </dsp:sp>
    <dsp:sp modelId="{6E294AD2-0100-42D1-8156-1686E17650D6}">
      <dsp:nvSpPr>
        <dsp:cNvPr id="0" name=""/>
        <dsp:cNvSpPr/>
      </dsp:nvSpPr>
      <dsp:spPr>
        <a:xfrm>
          <a:off x="3120078" y="2931018"/>
          <a:ext cx="3115510" cy="653176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	</a:t>
          </a:r>
          <a:r>
            <a:rPr lang="ru-RU" sz="1400" kern="1200" dirty="0" smtClean="0"/>
            <a:t>Сокращение сроков проведения КТП с 6 до 3 месяцев</a:t>
          </a:r>
          <a:endParaRPr lang="ru-RU" sz="1400" kern="1200" dirty="0"/>
        </a:p>
      </dsp:txBody>
      <dsp:txXfrm>
        <a:off x="3120078" y="2931018"/>
        <a:ext cx="3115510" cy="653176"/>
      </dsp:txXfrm>
    </dsp:sp>
    <dsp:sp modelId="{17BED12C-AD1C-4B13-AD19-25BA8B8DCF89}">
      <dsp:nvSpPr>
        <dsp:cNvPr id="0" name=""/>
        <dsp:cNvSpPr/>
      </dsp:nvSpPr>
      <dsp:spPr>
        <a:xfrm>
          <a:off x="6235588" y="2931018"/>
          <a:ext cx="3115510" cy="653176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	</a:t>
          </a:r>
          <a:r>
            <a:rPr lang="ru-RU" sz="1400" kern="1200" dirty="0" smtClean="0"/>
            <a:t>Введение предварительного акта КТП, возможность представления возражений НП</a:t>
          </a:r>
          <a:endParaRPr lang="ru-RU" sz="1400" kern="1200" dirty="0"/>
        </a:p>
      </dsp:txBody>
      <dsp:txXfrm>
        <a:off x="6235588" y="2931018"/>
        <a:ext cx="3115510" cy="653176"/>
      </dsp:txXfrm>
    </dsp:sp>
    <dsp:sp modelId="{681E4B91-F6CA-4C20-9CF8-09CE4371C130}">
      <dsp:nvSpPr>
        <dsp:cNvPr id="0" name=""/>
        <dsp:cNvSpPr/>
      </dsp:nvSpPr>
      <dsp:spPr>
        <a:xfrm rot="10800000">
          <a:off x="0" y="1016"/>
          <a:ext cx="9355667" cy="2184535"/>
        </a:xfrm>
        <a:prstGeom prst="upArrowCallou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Внедрение данного порядка дистанционного мониторинга в таможенное законодательство как иной формы контроля (обеспечивающей меры) </a:t>
          </a:r>
          <a:endParaRPr lang="ru-RU" sz="1800" kern="1200" dirty="0"/>
        </a:p>
      </dsp:txBody>
      <dsp:txXfrm rot="10800000">
        <a:off x="0" y="1016"/>
        <a:ext cx="9355667" cy="1419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841"/>
          </a:xfrm>
          <a:prstGeom prst="rect">
            <a:avLst/>
          </a:prstGeom>
        </p:spPr>
        <p:txBody>
          <a:bodyPr vert="horz" lIns="91848" tIns="45923" rIns="91848" bIns="459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48" tIns="45923" rIns="91848" bIns="45923" rtlCol="0"/>
          <a:lstStyle>
            <a:lvl1pPr algn="r">
              <a:defRPr sz="1200"/>
            </a:lvl1pPr>
          </a:lstStyle>
          <a:p>
            <a:fld id="{2918CAAD-DE49-4A68-A1B3-F61F28367651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8" tIns="45923" rIns="91848" bIns="459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vert="horz" lIns="91848" tIns="45923" rIns="91848" bIns="459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6"/>
            <a:ext cx="2972547" cy="497841"/>
          </a:xfrm>
          <a:prstGeom prst="rect">
            <a:avLst/>
          </a:prstGeom>
        </p:spPr>
        <p:txBody>
          <a:bodyPr vert="horz" lIns="91848" tIns="45923" rIns="91848" bIns="459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48" tIns="45923" rIns="91848" bIns="45923" rtlCol="0" anchor="b"/>
          <a:lstStyle>
            <a:lvl1pPr algn="r">
              <a:defRPr sz="1200"/>
            </a:lvl1pPr>
          </a:lstStyle>
          <a:p>
            <a:fld id="{30B7B6DF-291E-4094-87E9-27B69FF0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7B6DF-291E-4094-87E9-27B69FF05C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2347-DB4A-4C19-868F-8B21D456C541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6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239D-F7EB-4691-A64A-BE558A1CA5F1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DB0C-1F59-4D2A-BB48-1554B57331D5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2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4C30-D2C0-41CD-ACB9-84ABDAB085A5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DC10-8B28-4389-A5CA-658A904991AB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9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1817-EF74-43E8-875F-CA3652F07A8C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4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6E56-0AEF-40AE-822C-95A51D3B75CB}" type="datetime1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2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2307-C1B6-4A07-B827-7CF58EF4FCDD}" type="datetime1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6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844E-241D-45D2-9299-E70C04C9C553}" type="datetime1">
              <a:rPr lang="ru-RU" smtClean="0"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B04C-CF81-4788-AD60-31C4FB7C29BE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7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6A17-0B89-4FBE-8DF8-DE66A7DFCF11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85A2-29BF-475C-ADA7-72FC46AC46AB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8D75-871D-47E8-93C4-1AEF4C42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5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0865" y="1974822"/>
            <a:ext cx="9905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ПИЛОТНЫЙ ПРОЕКТ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администрированию налогоплательщиков, осуществляющих ввоз товаров на таможенную территорию ЕАЭС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 применением системы управления рисками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6470" y="6252236"/>
            <a:ext cx="2491327" cy="282141"/>
          </a:xfrm>
          <a:prstGeom prst="rect">
            <a:avLst/>
          </a:prstGeom>
          <a:noFill/>
        </p:spPr>
        <p:txBody>
          <a:bodyPr wrap="square" lIns="66051" tIns="33026" rIns="66051" bIns="33026" rtlCol="0">
            <a:spAutoFit/>
          </a:bodyPr>
          <a:lstStyle/>
          <a:p>
            <a:pPr algn="ctr"/>
            <a:r>
              <a:rPr lang="ru-RU" sz="1400" dirty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г. </a:t>
            </a:r>
            <a:r>
              <a:rPr lang="ru-RU" sz="1400" dirty="0" smtClean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НУР-СУЛТАН,</a:t>
            </a:r>
            <a:r>
              <a:rPr lang="en-US" sz="1400" dirty="0" smtClean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2020 </a:t>
            </a:r>
            <a:r>
              <a:rPr lang="ru-RU" sz="1400" dirty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год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3024"/>
            <a:ext cx="9925051" cy="756427"/>
            <a:chOff x="0" y="-13024"/>
            <a:chExt cx="9925051" cy="75642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" y="13834"/>
              <a:ext cx="9885132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КОМИТЕТ ГОСУДАРСТВЕННЫХ ДОХОДОВ</a:t>
              </a:r>
              <a:br>
                <a:rPr lang="ru-RU" sz="2000" b="1" dirty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МИНИСТЕРСТВА ФИНАНСОВ РЕСПУБЛИКИ КАЗАХСТАН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0" y="709020"/>
              <a:ext cx="9906000" cy="34383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3245" y="-13024"/>
              <a:ext cx="741806" cy="73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2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10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ФОРМА УВЕДОМЛЕНИЯ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20111" r="20682" b="15084"/>
          <a:stretch/>
        </p:blipFill>
        <p:spPr bwMode="auto">
          <a:xfrm>
            <a:off x="285750" y="1035904"/>
            <a:ext cx="9420225" cy="52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98" y="12703"/>
            <a:ext cx="9906000" cy="856341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81669" y="6492875"/>
            <a:ext cx="2228850" cy="365125"/>
          </a:xfrm>
        </p:spPr>
        <p:txBody>
          <a:bodyPr/>
          <a:lstStyle/>
          <a:p>
            <a:r>
              <a:rPr lang="ru-RU" dirty="0" smtClean="0">
                <a:ea typeface="Tahoma" pitchFamily="34" charset="0"/>
                <a:cs typeface="Tahoma" pitchFamily="34" charset="0"/>
              </a:rPr>
              <a:t>12</a:t>
            </a: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Заголовок 90"/>
          <p:cNvSpPr txBox="1">
            <a:spLocks/>
          </p:cNvSpPr>
          <p:nvPr/>
        </p:nvSpPr>
        <p:spPr>
          <a:xfrm>
            <a:off x="174451" y="28394"/>
            <a:ext cx="9556404" cy="8035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83D5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ПЕРСПЕКТИВЫ ПИЛОТНОГО ПРОЕКТА</a:t>
            </a:r>
            <a:endParaRPr lang="ru-RU" sz="2800" b="1" dirty="0">
              <a:solidFill>
                <a:srgbClr val="183D5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056" y="12703"/>
            <a:ext cx="911439" cy="81675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05345"/>
              </p:ext>
            </p:extLst>
          </p:nvPr>
        </p:nvGraphicFramePr>
        <p:xfrm>
          <a:off x="304799" y="931333"/>
          <a:ext cx="9355667" cy="574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3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5168" y="3244334"/>
            <a:ext cx="477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183D5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532192"/>
            <a:ext cx="2228850" cy="365125"/>
          </a:xfrm>
        </p:spPr>
        <p:txBody>
          <a:bodyPr/>
          <a:lstStyle/>
          <a:p>
            <a:fld id="{32D88D75-871D-47E8-93C4-1AEF4C4226BD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906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Доработка проекта приказа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Пилотному проекту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936" y="-19050"/>
            <a:ext cx="959965" cy="92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952500"/>
            <a:ext cx="9534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500" dirty="0" smtClean="0"/>
              <a:t>По ограничению действия Пилотного проекта путем </a:t>
            </a:r>
            <a:r>
              <a:rPr lang="ru-RU" sz="1500" u="sng" dirty="0" smtClean="0"/>
              <a:t>исключения </a:t>
            </a:r>
            <a:r>
              <a:rPr lang="ru-RU" sz="1500" u="sng" dirty="0"/>
              <a:t>крупных налогоплательщиков, подлежащих </a:t>
            </a:r>
            <a:r>
              <a:rPr lang="ru-RU" sz="1500" u="sng" dirty="0" smtClean="0"/>
              <a:t>мониторингу</a:t>
            </a:r>
            <a:r>
              <a:rPr lang="ru-RU" sz="1500" dirty="0" smtClean="0"/>
              <a:t>  - </a:t>
            </a:r>
            <a:r>
              <a:rPr lang="ru-RU" sz="1500" b="1" dirty="0" smtClean="0"/>
              <a:t>предложение принято</a:t>
            </a:r>
            <a:r>
              <a:rPr lang="ru-RU" sz="1500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500" dirty="0"/>
              <a:t>В случае </a:t>
            </a:r>
            <a:r>
              <a:rPr lang="ru-RU" sz="1500" u="sng" dirty="0"/>
              <a:t>несогласия с </a:t>
            </a:r>
            <a:r>
              <a:rPr lang="ru-RU" sz="1500" u="sng" dirty="0" smtClean="0"/>
              <a:t>Решением</a:t>
            </a:r>
            <a:r>
              <a:rPr lang="ru-RU" sz="1500" dirty="0" smtClean="0"/>
              <a:t>, принятым по результатам рассмотрения представленного во исполнение Уведомления пояснения, </a:t>
            </a:r>
            <a:r>
              <a:rPr lang="ru-RU" sz="1500" b="1" dirty="0"/>
              <a:t>налогоплательщик вправе предоставить дополнительные пояснения </a:t>
            </a:r>
            <a:r>
              <a:rPr lang="ru-RU" sz="1500" dirty="0"/>
              <a:t>с приложением подтверждающих документов в течение 10 (десяти) рабочих дней со дня его вручения (получения</a:t>
            </a:r>
            <a:r>
              <a:rPr lang="ru-RU" sz="1500" dirty="0" smtClean="0"/>
              <a:t>).</a:t>
            </a:r>
          </a:p>
          <a:p>
            <a:pPr algn="just"/>
            <a:r>
              <a:rPr lang="ru-RU" sz="1500" dirty="0" smtClean="0"/>
              <a:t>         </a:t>
            </a:r>
            <a:r>
              <a:rPr lang="ru-RU" sz="1500" u="sng" dirty="0" smtClean="0"/>
              <a:t>При этом в случаях если</a:t>
            </a:r>
            <a:r>
              <a:rPr lang="ru-RU" sz="1500" dirty="0" smtClean="0"/>
              <a:t>:</a:t>
            </a:r>
          </a:p>
          <a:p>
            <a:pPr algn="just"/>
            <a:r>
              <a:rPr lang="ru-RU" sz="1500" dirty="0" smtClean="0"/>
              <a:t>- налогоплательщиком </a:t>
            </a:r>
            <a:r>
              <a:rPr lang="ru-RU" sz="1500" dirty="0"/>
              <a:t>не предоставлены дополнительные пояснения по Решению ОГД, в течение 5 (пяти) рабочих дней со дня истечения срока;</a:t>
            </a:r>
          </a:p>
          <a:p>
            <a:pPr algn="just"/>
            <a:r>
              <a:rPr lang="ru-RU" sz="1500" dirty="0"/>
              <a:t>-  по результатам повторного анализа представленных пояснений и документов в случае несогласия налогоплательщика с Решением ОГД, в течение 5 (пяти) рабочих дней со дня их </a:t>
            </a:r>
            <a:r>
              <a:rPr lang="ru-RU" sz="1500" dirty="0" smtClean="0"/>
              <a:t>предоставления - </a:t>
            </a:r>
            <a:r>
              <a:rPr lang="ru-RU" sz="1500" b="1" dirty="0" smtClean="0"/>
              <a:t>назначается камеральная таможенная проверка.</a:t>
            </a:r>
          </a:p>
          <a:p>
            <a:pPr algn="just"/>
            <a:r>
              <a:rPr lang="ru-RU" sz="1500" dirty="0" smtClean="0"/>
              <a:t>4. </a:t>
            </a:r>
            <a:r>
              <a:rPr lang="ru-RU" sz="1500" u="sng" dirty="0"/>
              <a:t>В части приостановления расходных операций</a:t>
            </a:r>
            <a:r>
              <a:rPr lang="ru-RU" sz="1500" dirty="0"/>
              <a:t> </a:t>
            </a:r>
            <a:r>
              <a:rPr lang="ru-RU" sz="1500" b="1" dirty="0"/>
              <a:t>возражение принято</a:t>
            </a:r>
            <a:r>
              <a:rPr lang="ru-RU" sz="1500" dirty="0"/>
              <a:t>, в случае признания Уведомления не исполненным с </a:t>
            </a:r>
            <a:r>
              <a:rPr lang="ru-RU" sz="1500" b="1" dirty="0"/>
              <a:t>вынесением органами государственных доходов Решения</a:t>
            </a:r>
            <a:r>
              <a:rPr lang="ru-RU" sz="1500" dirty="0"/>
              <a:t>, </a:t>
            </a:r>
            <a:r>
              <a:rPr lang="ru-RU" sz="1500" u="sng" dirty="0" smtClean="0"/>
              <a:t>РПРО не </a:t>
            </a:r>
            <a:r>
              <a:rPr lang="ru-RU" sz="1500" u="sng" dirty="0"/>
              <a:t>формируется</a:t>
            </a:r>
            <a:r>
              <a:rPr lang="ru-RU" sz="1500" dirty="0"/>
              <a:t>.</a:t>
            </a:r>
          </a:p>
          <a:p>
            <a:pPr algn="just"/>
            <a:r>
              <a:rPr lang="ru-RU" sz="1500" dirty="0" smtClean="0"/>
              <a:t>          </a:t>
            </a:r>
            <a:r>
              <a:rPr lang="ru-RU" sz="1500" u="sng" dirty="0" smtClean="0"/>
              <a:t>При этом, РПРО направляется</a:t>
            </a:r>
            <a:r>
              <a:rPr lang="ru-RU" sz="1500" dirty="0" smtClean="0"/>
              <a:t>:</a:t>
            </a:r>
            <a:endParaRPr lang="ru-RU" sz="1500" dirty="0"/>
          </a:p>
          <a:p>
            <a:pPr algn="just"/>
            <a:r>
              <a:rPr lang="ru-RU" sz="1500" dirty="0" smtClean="0"/>
              <a:t>1</a:t>
            </a:r>
            <a:r>
              <a:rPr lang="ru-RU" sz="1500" dirty="0"/>
              <a:t>) при не исполнении налогоплательщиком требования, установленного в Уведомлении, по истечению 5 (пяти) рабочих дней со дня истечения срока исполнения Уведомления;</a:t>
            </a:r>
          </a:p>
          <a:p>
            <a:pPr algn="just"/>
            <a:r>
              <a:rPr lang="ru-RU" sz="1500" dirty="0"/>
              <a:t>2) при возврате почтовой или иной организацией связи Уведомления в связи с отсутствием налогоплательщика по месту нахождения в течение 5 (пяти) рабочих дней со дня возврата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/>
              <a:t>5. В части </a:t>
            </a:r>
            <a:r>
              <a:rPr lang="ru-RU" sz="1500" u="sng" dirty="0"/>
              <a:t>возможности обжалования Уведомления</a:t>
            </a:r>
            <a:r>
              <a:rPr lang="ru-RU" sz="1500" dirty="0"/>
              <a:t> </a:t>
            </a:r>
            <a:r>
              <a:rPr lang="ru-RU" sz="1500" b="1" dirty="0"/>
              <a:t>замечание принято</a:t>
            </a:r>
            <a:r>
              <a:rPr lang="ru-RU" sz="1500" dirty="0"/>
              <a:t>, в проект Приказа внесены соответствующие правки.</a:t>
            </a:r>
          </a:p>
          <a:p>
            <a:pPr algn="just"/>
            <a:r>
              <a:rPr lang="ru-RU" sz="1500" i="1" dirty="0" smtClean="0"/>
              <a:t>6. </a:t>
            </a:r>
            <a:r>
              <a:rPr lang="ru-RU" sz="1500" dirty="0" smtClean="0"/>
              <a:t>В части дифференцированного подхода </a:t>
            </a:r>
            <a:r>
              <a:rPr lang="ru-RU" sz="1500" dirty="0"/>
              <a:t>основанного на оценке рисков, </a:t>
            </a:r>
            <a:r>
              <a:rPr lang="ru-RU" sz="1500" dirty="0" smtClean="0"/>
              <a:t>в проект Приказа внесены нормы по градации степени нарушений и форма извещения </a:t>
            </a:r>
            <a:r>
              <a:rPr lang="ru-RU" sz="1500" dirty="0"/>
              <a:t>по </a:t>
            </a:r>
            <a:r>
              <a:rPr lang="ru-RU" sz="1500" dirty="0" smtClean="0"/>
              <a:t>нарушениям со средней </a:t>
            </a:r>
            <a:r>
              <a:rPr lang="ru-RU" sz="1500" dirty="0"/>
              <a:t>степенью </a:t>
            </a:r>
            <a:r>
              <a:rPr lang="ru-RU" sz="1500" dirty="0" smtClean="0"/>
              <a:t>риска. </a:t>
            </a:r>
          </a:p>
          <a:p>
            <a:pPr algn="just"/>
            <a:r>
              <a:rPr lang="ru-RU" sz="1500" dirty="0"/>
              <a:t>7</a:t>
            </a:r>
            <a:r>
              <a:rPr lang="ru-RU" sz="1500" dirty="0" smtClean="0"/>
              <a:t>. Срок проведения Пилотного проекта установлен до 01.09.2021г.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246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532192"/>
            <a:ext cx="2228850" cy="365125"/>
          </a:xfrm>
        </p:spPr>
        <p:txBody>
          <a:bodyPr/>
          <a:lstStyle/>
          <a:p>
            <a:fld id="{32D88D75-871D-47E8-93C4-1AEF4C4226BD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90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Перечень проектов шаблонов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первоначального запуска процедур камерального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контроля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НП, осуществляющих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ввоз товаров на таможенную территорию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ЕАЭС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561" y="-19050"/>
            <a:ext cx="959965" cy="92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9534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dirty="0"/>
              <a:t>Выявление признаков </a:t>
            </a:r>
            <a:r>
              <a:rPr lang="ru-RU" dirty="0" smtClean="0"/>
              <a:t>нарушения целевого использования товаров, импортируемых на </a:t>
            </a:r>
            <a:r>
              <a:rPr lang="ru-RU" dirty="0"/>
              <a:t>таможенную территорию </a:t>
            </a:r>
            <a:r>
              <a:rPr lang="ru-RU" dirty="0" smtClean="0"/>
              <a:t>ЕАЭС </a:t>
            </a:r>
            <a:r>
              <a:rPr lang="ru-RU" dirty="0"/>
              <a:t>с уплатой НДС методом </a:t>
            </a:r>
            <a:r>
              <a:rPr lang="ru-RU" dirty="0" smtClean="0"/>
              <a:t>зачета, путем </a:t>
            </a:r>
            <a:r>
              <a:rPr lang="ru-RU" dirty="0"/>
              <a:t>сопоставления сведений деклараций на </a:t>
            </a:r>
            <a:r>
              <a:rPr lang="ru-RU" dirty="0" smtClean="0"/>
              <a:t>товары со </a:t>
            </a:r>
            <a:r>
              <a:rPr lang="ru-RU" dirty="0"/>
              <a:t>сведениями по приобретенным и реализованным товарам, работам и услугам в </a:t>
            </a:r>
            <a:r>
              <a:rPr lang="ru-RU" dirty="0" smtClean="0"/>
              <a:t>ЭСФ </a:t>
            </a:r>
            <a:r>
              <a:rPr lang="ru-RU" sz="1400" i="1" dirty="0" smtClean="0"/>
              <a:t>(статья 427 Налогового кодекса РК)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 smtClean="0"/>
              <a:t>Выявление </a:t>
            </a:r>
            <a:r>
              <a:rPr lang="ru-RU" dirty="0"/>
              <a:t>признаков занижения размера облагаемого импорта путем сопоставления </a:t>
            </a:r>
            <a:r>
              <a:rPr lang="ru-RU" dirty="0" smtClean="0"/>
              <a:t>сведений в декларации на товары со </a:t>
            </a:r>
            <a:r>
              <a:rPr lang="ru-RU" dirty="0"/>
              <a:t>сведениями предварительной информацией </a:t>
            </a:r>
            <a:r>
              <a:rPr lang="ru-RU" dirty="0" err="1" smtClean="0"/>
              <a:t>РУз</a:t>
            </a:r>
            <a:r>
              <a:rPr lang="ru-RU" dirty="0" smtClean="0"/>
              <a:t> </a:t>
            </a:r>
            <a:r>
              <a:rPr lang="ru-RU" sz="1400" i="1" dirty="0" smtClean="0"/>
              <a:t>(Протокол о взаимодействии таможенных служб государств -  участников СНГ в сфере таможенной статистики взаимной торговли от 09,07,2011г.)</a:t>
            </a:r>
            <a:r>
              <a:rPr lang="ru-RU" dirty="0" smtClean="0"/>
              <a:t>, КНР </a:t>
            </a:r>
            <a:r>
              <a:rPr lang="ru-RU" sz="1400" i="1" dirty="0"/>
              <a:t>(Протокол между МФ РК и ГТУ </a:t>
            </a:r>
            <a:r>
              <a:rPr lang="ru-RU" sz="1400" i="1" dirty="0" smtClean="0"/>
              <a:t>КНР об обмене ПИ о товарах и транспортных средствах перемещаемых через таможенные границы РК и КНР);</a:t>
            </a:r>
            <a:endParaRPr lang="ru-RU" sz="1400" i="1" dirty="0"/>
          </a:p>
          <a:p>
            <a:pPr marL="342900" indent="-342900" algn="just">
              <a:buAutoNum type="arabicPeriod"/>
            </a:pPr>
            <a:r>
              <a:rPr lang="ru-RU" dirty="0"/>
              <a:t>Выявление </a:t>
            </a:r>
            <a:r>
              <a:rPr lang="ru-RU" dirty="0" smtClean="0"/>
              <a:t>признаков занижения размера облагаемого импорта при </a:t>
            </a:r>
            <a:r>
              <a:rPr lang="ru-RU" dirty="0"/>
              <a:t>более низкой таможенной стоимости </a:t>
            </a:r>
            <a:r>
              <a:rPr lang="ru-RU" dirty="0" smtClean="0"/>
              <a:t>импортированных товаров по </a:t>
            </a:r>
            <a:r>
              <a:rPr lang="ru-RU" dirty="0"/>
              <a:t>сравнению с ценой идентичных или однородных товаров при сопоставимых условиях их ввоза </a:t>
            </a:r>
            <a:r>
              <a:rPr lang="ru-RU" sz="1400" i="1" dirty="0"/>
              <a:t>(</a:t>
            </a:r>
            <a:r>
              <a:rPr lang="ru-RU" sz="1400" i="1" dirty="0" smtClean="0"/>
              <a:t>Решение Коллегии ЕЭК от 27.03.2018г</a:t>
            </a:r>
            <a:r>
              <a:rPr lang="ru-RU" sz="1400" i="1" dirty="0"/>
              <a:t>. № </a:t>
            </a:r>
            <a:r>
              <a:rPr lang="ru-RU" sz="1400" i="1" dirty="0" smtClean="0"/>
              <a:t>42 «Об </a:t>
            </a:r>
            <a:r>
              <a:rPr lang="ru-RU" sz="1400" i="1" dirty="0"/>
              <a:t>особенностях проведения таможенного контроля таможенной стоимости товаров, ввозимых на таможенную территорию </a:t>
            </a:r>
            <a:r>
              <a:rPr lang="ru-RU" sz="1400" i="1" dirty="0" smtClean="0"/>
              <a:t>ЕАЭС», ТК ЕАЭС);</a:t>
            </a:r>
          </a:p>
          <a:p>
            <a:pPr marL="342900" indent="-342900" algn="just">
              <a:buAutoNum type="arabicPeriod"/>
            </a:pPr>
            <a:r>
              <a:rPr lang="ru-RU" dirty="0"/>
              <a:t>Выявление признаков занижения размера облагаемого импорта товаров, </a:t>
            </a:r>
            <a:r>
              <a:rPr lang="ru-RU" dirty="0" smtClean="0"/>
              <a:t>ввезенных на таможенную территорию ЕАЭС не </a:t>
            </a:r>
            <a:r>
              <a:rPr lang="ru-RU" dirty="0"/>
              <a:t>в рамках внешнеэкономической сделки или на безвозмездной основе по сравнению с ценой идентичных или однородных товаров при сопоставимых условиях их </a:t>
            </a:r>
            <a:r>
              <a:rPr lang="ru-RU" dirty="0" smtClean="0"/>
              <a:t>ввоза </a:t>
            </a:r>
            <a:r>
              <a:rPr lang="ru-RU" sz="1400" i="1" dirty="0" smtClean="0"/>
              <a:t>(Правила </a:t>
            </a:r>
            <a:r>
              <a:rPr lang="ru-RU" sz="1400" i="1" dirty="0"/>
              <a:t>применения метода определения таможенной стоимости товаров по стоимости сделки с ввозимыми товарами (метод 1) </a:t>
            </a:r>
            <a:r>
              <a:rPr lang="ru-RU" sz="1400" i="1" dirty="0" smtClean="0"/>
              <a:t>утвержденные Решением </a:t>
            </a:r>
            <a:r>
              <a:rPr lang="ru-RU" sz="1400" i="1" dirty="0"/>
              <a:t>Коллегии ЕЭК от </a:t>
            </a:r>
            <a:r>
              <a:rPr lang="ru-RU" sz="1400" i="1" dirty="0" smtClean="0"/>
              <a:t>20 декабря </a:t>
            </a:r>
            <a:r>
              <a:rPr lang="ru-RU" sz="1400" i="1" dirty="0"/>
              <a:t>2012 г. № </a:t>
            </a:r>
            <a:r>
              <a:rPr lang="ru-RU" sz="1400" i="1" dirty="0" smtClean="0"/>
              <a:t>283).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474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4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336" y="823226"/>
            <a:ext cx="9893664" cy="310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Нецелевое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использование товара, ввезенного с уплатой НДС методом зачета: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083" y="1291560"/>
            <a:ext cx="3862321" cy="16685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/>
              <a:t>ИС «АСТАНА-1»: </a:t>
            </a:r>
          </a:p>
          <a:p>
            <a:r>
              <a:rPr lang="ru-RU" sz="1400" dirty="0"/>
              <a:t>По сведениям из декларации на товары,  ТОО </a:t>
            </a:r>
            <a:r>
              <a:rPr lang="ru-RU" sz="1400" dirty="0" smtClean="0"/>
              <a:t>«А» </a:t>
            </a:r>
            <a:r>
              <a:rPr lang="ru-RU" sz="1400" dirty="0"/>
              <a:t>импортировало товар </a:t>
            </a:r>
            <a:r>
              <a:rPr lang="ru-RU" sz="1400" dirty="0" smtClean="0"/>
              <a:t>«Оборудование» </a:t>
            </a:r>
            <a:r>
              <a:rPr lang="ru-RU" sz="1400" dirty="0"/>
              <a:t>таможенной стоимостью </a:t>
            </a:r>
            <a:r>
              <a:rPr lang="ru-RU" sz="1400" dirty="0" smtClean="0"/>
              <a:t>428 млн. </a:t>
            </a:r>
            <a:r>
              <a:rPr lang="ru-RU" sz="1400" dirty="0"/>
              <a:t>тенге, с уплатой НДС методом зачёта в размере </a:t>
            </a:r>
            <a:r>
              <a:rPr lang="ru-RU" sz="1400" dirty="0" smtClean="0"/>
              <a:t>54 </a:t>
            </a:r>
            <a:r>
              <a:rPr lang="ru-RU" sz="1400" dirty="0"/>
              <a:t>млн.тенге. </a:t>
            </a: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7" y="3008691"/>
            <a:ext cx="2947921" cy="343973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530133" y="1291560"/>
            <a:ext cx="3228722" cy="153233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/>
              <a:t>ИС «ЭСФ»:</a:t>
            </a:r>
          </a:p>
          <a:p>
            <a:r>
              <a:rPr lang="ru-RU" sz="1400" dirty="0"/>
              <a:t>По сведениям электронной счет-фактуры ТОО </a:t>
            </a:r>
            <a:r>
              <a:rPr lang="ru-RU" sz="1400" dirty="0" smtClean="0"/>
              <a:t>«А» </a:t>
            </a:r>
            <a:r>
              <a:rPr lang="ru-RU" sz="1400" dirty="0"/>
              <a:t>реализовало товар </a:t>
            </a:r>
            <a:r>
              <a:rPr lang="ru-RU" sz="1400" dirty="0" smtClean="0"/>
              <a:t>«Оборудование» третьему лицу на </a:t>
            </a:r>
            <a:r>
              <a:rPr lang="ru-RU" sz="1400" dirty="0"/>
              <a:t>сумму 1 </a:t>
            </a:r>
            <a:r>
              <a:rPr lang="ru-RU" sz="1400" dirty="0" smtClean="0"/>
              <a:t>млрд. тенге</a:t>
            </a:r>
            <a:r>
              <a:rPr lang="ru-RU" sz="1400" dirty="0"/>
              <a:t>.</a:t>
            </a:r>
          </a:p>
        </p:txBody>
      </p:sp>
      <p:sp>
        <p:nvSpPr>
          <p:cNvPr id="30" name="Тройная стрелка влево/вправо/вверх 29"/>
          <p:cNvSpPr/>
          <p:nvPr/>
        </p:nvSpPr>
        <p:spPr>
          <a:xfrm rot="10800000">
            <a:off x="4070480" y="1777067"/>
            <a:ext cx="2406697" cy="655607"/>
          </a:xfrm>
          <a:prstGeom prst="leftRightUpArrow">
            <a:avLst>
              <a:gd name="adj1" fmla="val 25000"/>
              <a:gd name="adj2" fmla="val 31579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5553" y="1371630"/>
            <a:ext cx="268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Сопоставление и анализ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сведений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4481" y="2596704"/>
            <a:ext cx="24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Выявлено несоответствие:</a:t>
            </a:r>
            <a:endParaRPr lang="ru-RU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ШАБЛОНЫ НАРУШЕНИЙ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50" y="3062258"/>
            <a:ext cx="3059189" cy="33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374214" y="3331286"/>
            <a:ext cx="5052197" cy="3226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Шаблон (схема процедуры)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Производится сопоставление базы данных электронных копий ДТ РК по которым НДС уплачен методом зачета с базой данных ИС ЭСФ:</a:t>
            </a:r>
          </a:p>
          <a:p>
            <a:pPr algn="just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Если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разделе G или H графы 33 столбца 15,16 ЭСФ номер ДТ совпадает с номером ДТ из списка выгруженных ДТ;</a:t>
            </a:r>
          </a:p>
          <a:p>
            <a:pPr algn="just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Если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разделе G или H графы 33 столбца 4 ЭСФ код товара совпадает с графой 33 ДТ из списка выгруженных ДТ.</a:t>
            </a:r>
          </a:p>
          <a:p>
            <a:pPr algn="just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этом,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товарам, по которым установлено совпадение сведений по вышеуказанным графам ДТ и ЭСФ, усматриваются признаки нецелевого использования товаров, НДС по которым уплачен методом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зачета (за исключением случаев, когда в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 С графы 20 столбца С ЭСФ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указано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«лизингополучатель»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ФОРМА УВЕДОМЛЕНИЯ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6641" r="16242" b="6560"/>
          <a:stretch/>
        </p:blipFill>
        <p:spPr bwMode="auto">
          <a:xfrm>
            <a:off x="274273" y="695326"/>
            <a:ext cx="9172575" cy="573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ФОРМА УВЕДОМЛЕНИЯ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22364" r="20735" b="17412"/>
          <a:stretch/>
        </p:blipFill>
        <p:spPr bwMode="auto">
          <a:xfrm>
            <a:off x="190500" y="1207198"/>
            <a:ext cx="9448800" cy="5117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7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72" y="832736"/>
            <a:ext cx="9893664" cy="310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Занижение таможенной стоимости товаров, ввозимых из Республики Узбекистан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(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аналогично по КНР)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083" y="1291560"/>
            <a:ext cx="3548165" cy="146423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 smtClean="0"/>
              <a:t>Информация </a:t>
            </a:r>
            <a:r>
              <a:rPr lang="ru-RU" sz="1400" dirty="0"/>
              <a:t>по </a:t>
            </a:r>
            <a:r>
              <a:rPr lang="ru-RU" sz="1400" dirty="0" smtClean="0"/>
              <a:t>импортным </a:t>
            </a:r>
            <a:r>
              <a:rPr lang="ru-RU" sz="1400" dirty="0"/>
              <a:t>декларациям на товары </a:t>
            </a:r>
            <a:r>
              <a:rPr lang="ru-RU" sz="1400" dirty="0" smtClean="0"/>
              <a:t>РК: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По сведениям из </a:t>
            </a:r>
            <a:r>
              <a:rPr lang="ru-RU" sz="1400" dirty="0" smtClean="0"/>
              <a:t>ДТ,  </a:t>
            </a:r>
            <a:r>
              <a:rPr lang="ru-RU" sz="1400" dirty="0"/>
              <a:t>ТОО </a:t>
            </a:r>
            <a:r>
              <a:rPr lang="ru-RU" sz="1400" dirty="0" smtClean="0"/>
              <a:t>«А» </a:t>
            </a:r>
            <a:r>
              <a:rPr lang="ru-RU" sz="1400" dirty="0"/>
              <a:t>импортировало товар </a:t>
            </a:r>
            <a:r>
              <a:rPr lang="ru-RU" sz="1400" dirty="0" smtClean="0"/>
              <a:t>«виноград» таможенной </a:t>
            </a:r>
            <a:r>
              <a:rPr lang="ru-RU" sz="1400" dirty="0"/>
              <a:t>стоимостью </a:t>
            </a:r>
            <a:endParaRPr lang="ru-RU" sz="1400" dirty="0" smtClean="0"/>
          </a:p>
          <a:p>
            <a:r>
              <a:rPr lang="ru-RU" dirty="0" smtClean="0"/>
              <a:t>8 тыс. долл. США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332702" y="1291560"/>
            <a:ext cx="3426153" cy="180474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 smtClean="0"/>
              <a:t>Предварительная информация по экспортным декларациям на товары </a:t>
            </a:r>
            <a:r>
              <a:rPr lang="ru-RU" sz="1400" dirty="0" err="1" smtClean="0"/>
              <a:t>РУз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По сведениям </a:t>
            </a:r>
            <a:r>
              <a:rPr lang="ru-RU" sz="1400" dirty="0" smtClean="0"/>
              <a:t>ДТ ТОО «А</a:t>
            </a:r>
            <a:r>
              <a:rPr lang="ru-RU" sz="1400" dirty="0"/>
              <a:t>» импортировало товар </a:t>
            </a:r>
            <a:r>
              <a:rPr lang="ru-RU" sz="1400" dirty="0" smtClean="0"/>
              <a:t>«виноград» таможенной стоимостью </a:t>
            </a:r>
          </a:p>
          <a:p>
            <a:r>
              <a:rPr lang="ru-RU" dirty="0" smtClean="0"/>
              <a:t>24 </a:t>
            </a:r>
            <a:r>
              <a:rPr lang="ru-RU" dirty="0"/>
              <a:t>тыс. долл. США</a:t>
            </a:r>
          </a:p>
        </p:txBody>
      </p:sp>
      <p:sp>
        <p:nvSpPr>
          <p:cNvPr id="30" name="Тройная стрелка влево/вправо/вверх 29"/>
          <p:cNvSpPr/>
          <p:nvPr/>
        </p:nvSpPr>
        <p:spPr>
          <a:xfrm rot="10800000">
            <a:off x="3824816" y="1777067"/>
            <a:ext cx="2406697" cy="655607"/>
          </a:xfrm>
          <a:prstGeom prst="leftRightUpArrow">
            <a:avLst>
              <a:gd name="adj1" fmla="val 25000"/>
              <a:gd name="adj2" fmla="val 31579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9889" y="1371630"/>
            <a:ext cx="268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Сопоставление и анализ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сведений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8817" y="2596704"/>
            <a:ext cx="24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Выявлено несоответствие:</a:t>
            </a:r>
            <a:endParaRPr lang="ru-RU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ШАБЛОНЫ НАРУШЕНИЙ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2226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" y="3084969"/>
            <a:ext cx="2839090" cy="371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83" y="3072638"/>
            <a:ext cx="2701925" cy="33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349500" y="3331286"/>
            <a:ext cx="5488037" cy="3226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Шаблон (схема процедуры)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Производится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сопоставление базы данных электронных копий ДТ РК с базой данных экспортных ДТ КНР по следующим графам: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если графа 21 ДТ РК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(Идентификация </a:t>
            </a: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страна регистрации транспортного средства на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границе)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совпадает с графой «TRANSPORT IDENTIFIER» ДТ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РУз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если графа 33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(код </a:t>
            </a: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ТН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ВЭД)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РК совпадает с графой «GOODSTNVEDCODE» ДТ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РУз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если графа 38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(Вес-нетто)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РК совпадает с графой «NETMASS» ДТ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РУз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По товарам, где установлено совпадение, далее производится сопоставление графы 46 </a:t>
            </a: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(Статистическая стоимость)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РК с графой «STATVALUE» ДТ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РУз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По товарам, где выявлены расхождения в таможенной стоимости, далее статистическая стоимость товаров переводится в тенге путем ее умножения на курс валюты, указанной в графе 23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и производится расчет разницы таможенных платежей и налогов.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>
                <a:latin typeface="Arial" pitchFamily="34" charset="0"/>
                <a:cs typeface="Arial" pitchFamily="34" charset="0"/>
              </a:rPr>
              <a:t>8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ФОРМА УВЕДОМЛЕНИЯ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4999" r="22802" b="15893"/>
          <a:stretch/>
        </p:blipFill>
        <p:spPr bwMode="auto">
          <a:xfrm>
            <a:off x="371475" y="885825"/>
            <a:ext cx="9229725" cy="547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336" y="823226"/>
            <a:ext cx="9893664" cy="310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Занижение таможенной стоимости товаров, ввозимых в рамках безвозмездной сделки: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7" y="3008691"/>
            <a:ext cx="2947921" cy="35497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Тройная стрелка влево/вправо/вверх 29"/>
          <p:cNvSpPr/>
          <p:nvPr/>
        </p:nvSpPr>
        <p:spPr>
          <a:xfrm rot="10800000">
            <a:off x="3985810" y="1777065"/>
            <a:ext cx="2152524" cy="655607"/>
          </a:xfrm>
          <a:prstGeom prst="leftRightUpArrow">
            <a:avLst>
              <a:gd name="adj1" fmla="val 25000"/>
              <a:gd name="adj2" fmla="val 31579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7746" y="1371630"/>
            <a:ext cx="26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Сопоставление и анализ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сведений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0471" y="2469699"/>
            <a:ext cx="24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Выявлено несоответствие:</a:t>
            </a:r>
            <a:endParaRPr lang="ru-RU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336" y="-29574"/>
            <a:ext cx="9906000" cy="816753"/>
            <a:chOff x="1" y="-2989"/>
            <a:chExt cx="9906000" cy="8167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" y="6245"/>
              <a:ext cx="9906000" cy="798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rPr>
                <a:t>ШАБЛОНЫ НАРУШЕНИЙ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418" y="-2989"/>
              <a:ext cx="911439" cy="8167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2054243" y="3243034"/>
            <a:ext cx="5599624" cy="3538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Шаблон (схема процедуры)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Производится выборка из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БД ЭК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графе 24 «Характер сделки» ДТ с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обозначением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080 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«Прочее»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081 </a:t>
            </a:r>
            <a:r>
              <a:rPr lang="ru-RU" sz="105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«Перемещение товаров не в рамках внешнеэкономической сделки»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082 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«Перемещение товаров на безвозмездной основе»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МФ РК от 21.02.2018г. № </a:t>
            </a: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259 «Об </a:t>
            </a:r>
            <a:r>
              <a:rPr lang="ru-RU" sz="1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утверждении классификаторов</a:t>
            </a: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»)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из отобранного массива ДТ отбираются товары, по которым в графе 43 «код МОС» ДТ указан код МОС «1» - метод определения таможенной стоимости по цене сделки с ввозимыми товарами;</a:t>
            </a:r>
          </a:p>
          <a:p>
            <a:pPr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Производится отбор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ДТ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идентичным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однородным товарам, ввезенным в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тот же или в соответствующий ему период времени, что и оцениваемые товары, но не ранее чем за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90 календарных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дней до ввоза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оцениваемых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товаров исходя из следующих уникальных значений:</a:t>
            </a:r>
          </a:p>
          <a:p>
            <a:pPr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одинаковые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страна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происхождения,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страна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отправления,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 ТН ВЭД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ЕАЭС, условия поставки,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 МОС 1;</a:t>
            </a:r>
          </a:p>
          <a:p>
            <a:pPr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товары должны быть проданными на том же коммерческом уровне и по существу в том же количестве, что и оцениваемые товары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По товарам, где выявлены расхождения в таможенной стоимости, далее статистическая стоимость товаров переводится в тенге путем ее умножения на курс валюты, указанной в графе 23 ДТ и производится расчет разницы таможенных платежей и налогов.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083" y="1291560"/>
            <a:ext cx="3862321" cy="183880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sz="1200" dirty="0"/>
              <a:t>ИС «АСТАНА-1»: </a:t>
            </a:r>
          </a:p>
          <a:p>
            <a:pPr algn="just"/>
            <a:r>
              <a:rPr lang="ru-RU" sz="1200" dirty="0"/>
              <a:t>По сведениям из декларации на товары,  ТОО </a:t>
            </a:r>
            <a:r>
              <a:rPr lang="ru-RU" sz="1200" dirty="0" smtClean="0"/>
              <a:t>«А» </a:t>
            </a:r>
            <a:r>
              <a:rPr lang="ru-RU" sz="1200" dirty="0"/>
              <a:t>импортировало </a:t>
            </a:r>
            <a:r>
              <a:rPr lang="ru-RU" sz="1200" dirty="0" smtClean="0"/>
              <a:t>товар «рекламные стеллажи» на условиях поставки </a:t>
            </a:r>
            <a:r>
              <a:rPr lang="en-US" sz="1200" dirty="0" smtClean="0"/>
              <a:t>CIP </a:t>
            </a:r>
            <a:r>
              <a:rPr lang="ru-RU" sz="1200" dirty="0" err="1" smtClean="0"/>
              <a:t>Нур</a:t>
            </a:r>
            <a:r>
              <a:rPr lang="ru-RU" sz="1200" dirty="0" smtClean="0"/>
              <a:t>-Султан, в рамках безвозмездной поставки, стоимостью для таможенных целей по проформе-инвойсу 5 </a:t>
            </a:r>
            <a:r>
              <a:rPr lang="ru-RU" sz="1200" dirty="0" err="1" smtClean="0"/>
              <a:t>долл.США</a:t>
            </a:r>
            <a:r>
              <a:rPr lang="ru-RU" sz="1200" dirty="0" smtClean="0"/>
              <a:t>/шт. весом 120 кг. В гр.43 ДТ указан 1-й метод определения таможенной стоимости 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38334" y="1291560"/>
            <a:ext cx="3620522" cy="173664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ru-RU" sz="1200" dirty="0"/>
              <a:t>ИС «АСТАНА-1»: </a:t>
            </a:r>
          </a:p>
          <a:p>
            <a:pPr algn="just"/>
            <a:r>
              <a:rPr lang="ru-RU" sz="1200" dirty="0" smtClean="0"/>
              <a:t>По сведениям базы данных ДТ по идентичным и однородным товарам стоимость </a:t>
            </a:r>
            <a:r>
              <a:rPr lang="ru-RU" sz="1200" dirty="0"/>
              <a:t>идентичного товара </a:t>
            </a:r>
            <a:r>
              <a:rPr lang="ru-RU" sz="1200" u="sng" dirty="0" smtClean="0"/>
              <a:t>при </a:t>
            </a:r>
            <a:r>
              <a:rPr lang="ru-RU" sz="1200" u="sng" dirty="0"/>
              <a:t>сопоставимых условиях поставки</a:t>
            </a:r>
            <a:r>
              <a:rPr lang="ru-RU" sz="1200" dirty="0"/>
              <a:t> </a:t>
            </a:r>
            <a:r>
              <a:rPr lang="ru-RU" sz="1200" i="1" dirty="0" smtClean="0"/>
              <a:t>(при тех же условиях поставки и по существу, в </a:t>
            </a:r>
            <a:r>
              <a:rPr lang="ru-RU" sz="1200" i="1" dirty="0"/>
              <a:t>том же количестве, что и оцениваемые товары</a:t>
            </a:r>
            <a:r>
              <a:rPr lang="ru-RU" sz="1200" i="1" dirty="0" smtClean="0"/>
              <a:t>)</a:t>
            </a:r>
            <a:r>
              <a:rPr lang="ru-RU" sz="1200" dirty="0"/>
              <a:t> составила 30 </a:t>
            </a:r>
            <a:r>
              <a:rPr lang="ru-RU" sz="1200" dirty="0" err="1"/>
              <a:t>долл.США</a:t>
            </a:r>
            <a:r>
              <a:rPr lang="ru-RU" sz="1200" dirty="0"/>
              <a:t>/кг.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9132" y="3028206"/>
            <a:ext cx="1105059" cy="502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00" dirty="0" bmk="z26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 3</a:t>
            </a:r>
            <a: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500" dirty="0" bmk="z26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приказу Министра финансов</a:t>
            </a:r>
            <a: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500" dirty="0" bmk="z26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Республики Казахстан</a:t>
            </a:r>
            <a: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900" dirty="0" bmk="z26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500" dirty="0" bmk="z26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21 февраля 2018 года № 259 </a:t>
            </a:r>
            <a:endParaRPr lang="ru-RU" sz="300" dirty="0" bmk="z26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53867" y="3415185"/>
            <a:ext cx="212590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err="1" smtClean="0" bmk="z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Классификатор</a:t>
            </a:r>
            <a:r>
              <a:rPr kumimoji="0" lang="en-US" sz="900" b="1" i="0" u="none" strike="noStrike" cap="none" normalizeH="0" baseline="0" dirty="0" smtClean="0" bmk="z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baseline="0" dirty="0" err="1" smtClean="0" bmk="z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характера</a:t>
            </a:r>
            <a:r>
              <a:rPr kumimoji="0" lang="en-US" sz="900" b="1" i="0" u="none" strike="noStrike" cap="none" normalizeH="0" baseline="0" dirty="0" smtClean="0" bmk="z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baseline="0" dirty="0" err="1" smtClean="0" bmk="z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сделки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35822"/>
              </p:ext>
            </p:extLst>
          </p:nvPr>
        </p:nvGraphicFramePr>
        <p:xfrm>
          <a:off x="7687735" y="3738359"/>
          <a:ext cx="2104989" cy="149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33"/>
                <a:gridCol w="107926"/>
                <a:gridCol w="1649930"/>
              </a:tblGrid>
              <a:tr h="0"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</a:rPr>
                        <a:t>Код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Прочее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080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Прочее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081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</a:rPr>
                        <a:t>Перемещение товаров не в рамках внешнеэкономической сделки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082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Перемещение товаров на безвозмездной основе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D75-871D-47E8-93C4-1AEF4C4226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18626</TotalTime>
  <Words>1440</Words>
  <Application>Microsoft Office PowerPoint</Application>
  <PresentationFormat>Лист A4 (210x297 мм)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Нурлыбек Шаймаханов</dc:creator>
  <cp:lastModifiedBy>Нурбулат Абдулов</cp:lastModifiedBy>
  <cp:revision>1074</cp:revision>
  <cp:lastPrinted>2020-08-06T07:47:06Z</cp:lastPrinted>
  <dcterms:created xsi:type="dcterms:W3CDTF">2019-04-05T03:48:22Z</dcterms:created>
  <dcterms:modified xsi:type="dcterms:W3CDTF">2020-08-18T10:11:05Z</dcterms:modified>
</cp:coreProperties>
</file>